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1" r:id="rId1"/>
  </p:sldMasterIdLst>
  <p:sldIdLst>
    <p:sldId id="256" r:id="rId2"/>
    <p:sldId id="257" r:id="rId3"/>
    <p:sldId id="262" r:id="rId4"/>
    <p:sldId id="263" r:id="rId5"/>
    <p:sldId id="258" r:id="rId6"/>
    <p:sldId id="265" r:id="rId7"/>
    <p:sldId id="259" r:id="rId8"/>
    <p:sldId id="260" r:id="rId9"/>
    <p:sldId id="261" r:id="rId10"/>
    <p:sldId id="264" r:id="rId11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3" d="100"/>
          <a:sy n="43" d="100"/>
        </p:scale>
        <p:origin x="1296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ru-RU" sz="2400">
                <a:latin typeface="Times New Roman" pitchFamily="18" charset="0"/>
              </a:endParaRPr>
            </a:p>
          </p:txBody>
        </p:sp>
        <p:grpSp>
          <p:nvGrpSpPr>
            <p:cNvPr id="6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11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12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charset="0"/>
                </a:endParaRPr>
              </a:p>
            </p:txBody>
          </p:sp>
        </p:grpSp>
        <p:grpSp>
          <p:nvGrpSpPr>
            <p:cNvPr id="7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8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charset="0"/>
                </a:endParaRPr>
              </a:p>
            </p:txBody>
          </p:sp>
        </p:grpSp>
      </p:grpSp>
      <p:sp>
        <p:nvSpPr>
          <p:cNvPr id="19467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8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19468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half" idx="10"/>
          </p:nvPr>
        </p:nvSpPr>
        <p:spPr>
          <a:xfrm>
            <a:off x="912813" y="6251575"/>
            <a:ext cx="1905000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354388" y="6248400"/>
            <a:ext cx="2895600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21C4EF-E6B9-472B-BB4F-0438AAED61EB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0986632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96F3B8D3-1497-4D62-8D1A-0A601A88B795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6681046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43700" y="277813"/>
            <a:ext cx="1943100" cy="5853112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914400" y="277813"/>
            <a:ext cx="5676900" cy="5853112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DC60703-058C-4567-A473-CDE2626D19A6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5797100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B9016F1-C84E-46C5-AF9D-8621B102366C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0523015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55A836A-4910-43B3-A03B-FA0403BE37FE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20778087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8768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EF4F2148-5F01-420F-8B01-25711618E62C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2204362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8C2215FF-41C6-4254-B750-F3ECA05B9324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443873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6D0DF293-FBE1-4048-AF73-5C19D2FCE42D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3507787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07D8A845-4846-4E13-A3DD-56EDDA9F3870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2372588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A5AFD882-5188-4176-99F9-F8B90A832D98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2906452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5D92B9BF-ED89-435C-941E-592893D35E2D}" type="slidenum">
              <a:rPr lang="ru-RU" altLang="ru-RU"/>
              <a:pPr/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2508833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0" y="0"/>
            <a:ext cx="8686800" cy="4876800"/>
            <a:chOff x="0" y="0"/>
            <a:chExt cx="5472" cy="3072"/>
          </a:xfrm>
        </p:grpSpPr>
        <p:sp>
          <p:nvSpPr>
            <p:cNvPr id="1843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>
                <a:defRPr/>
              </a:pPr>
              <a:endParaRPr lang="ru-RU" sz="2400">
                <a:latin typeface="Times New Roman" pitchFamily="18" charset="0"/>
              </a:endParaRPr>
            </a:p>
          </p:txBody>
        </p:sp>
        <p:grpSp>
          <p:nvGrpSpPr>
            <p:cNvPr id="1034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18437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>
                  <a:defRPr/>
                </a:pPr>
                <a:endParaRPr lang="ru-RU" sz="2400">
                  <a:latin typeface="Times New Roman" pitchFamily="18" charset="0"/>
                </a:endParaRPr>
              </a:p>
            </p:txBody>
          </p:sp>
          <p:sp>
            <p:nvSpPr>
              <p:cNvPr id="18438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>
                  <a:latin typeface="Arial" charset="0"/>
                </a:endParaRPr>
              </a:p>
            </p:txBody>
          </p:sp>
        </p:grpSp>
      </p:grpSp>
      <p:sp>
        <p:nvSpPr>
          <p:cNvPr id="1027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277813"/>
            <a:ext cx="77724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заголовка</a:t>
            </a:r>
          </a:p>
        </p:txBody>
      </p:sp>
      <p:sp>
        <p:nvSpPr>
          <p:cNvPr id="1028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7772400" cy="4530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 smtClean="0"/>
              <a:t>Образец текста</a:t>
            </a:r>
          </a:p>
          <a:p>
            <a:pPr lvl="1"/>
            <a:r>
              <a:rPr lang="ru-RU" altLang="ru-RU" smtClean="0"/>
              <a:t>Второй уровень</a:t>
            </a:r>
          </a:p>
          <a:p>
            <a:pPr lvl="2"/>
            <a:r>
              <a:rPr lang="ru-RU" altLang="ru-RU" smtClean="0"/>
              <a:t>Третий уровень</a:t>
            </a:r>
          </a:p>
          <a:p>
            <a:pPr lvl="3"/>
            <a:r>
              <a:rPr lang="ru-RU" altLang="ru-RU" smtClean="0"/>
              <a:t>Четвертый уровень</a:t>
            </a:r>
          </a:p>
          <a:p>
            <a:pPr lvl="4"/>
            <a:r>
              <a:rPr lang="ru-RU" altLang="ru-RU" smtClean="0"/>
              <a:t>Пятый уровень</a:t>
            </a:r>
          </a:p>
        </p:txBody>
      </p:sp>
      <p:sp>
        <p:nvSpPr>
          <p:cNvPr id="18441" name="Rectangle 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51575"/>
            <a:ext cx="1981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 smtClean="0">
                <a:latin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8442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 smtClean="0">
                <a:latin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8443" name="Rectangle 1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A2F1C342-AC2F-44CB-A2E2-32538B074593}" type="slidenum">
              <a:rPr lang="ru-RU" altLang="ru-RU"/>
              <a:pPr/>
              <a:t>‹#›</a:t>
            </a:fld>
            <a:endParaRPr lang="ru-RU" altLang="ru-RU"/>
          </a:p>
        </p:txBody>
      </p:sp>
      <p:sp>
        <p:nvSpPr>
          <p:cNvPr id="18444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ru-RU">
              <a:latin typeface="Arial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4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txStyles>
    <p:titleStyle>
      <a:lvl1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anose="05000000000000000000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anose="05000000000000000000" pitchFamily="2" charset="2"/>
        <a:buChar char="n"/>
        <a:defRPr sz="26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anose="05000000000000000000" pitchFamily="2" charset="2"/>
        <a:buChar char="n"/>
        <a:defRPr sz="23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anose="05000000000000000000" pitchFamily="2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anose="05000000000000000000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&#1076;&#1080;&#1072;&#1075;&#1088;&#1072;&#1084;&#1099;%20&#1089;&#1090;&#1088;&#1091;&#1082;&#1090;&#1091;&#1088;&#1085;&#1086;&#1075;&#1086;%20&#1087;&#1086;&#1076;&#1093;&#1086;&#1076;&#1072;.doc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&#1044;&#1080;&#1072;&#1075;&#1088;&#1072;&#1084;&#1084;&#1099;%20&#1054;&#1054;&#1055;.doc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ru-RU" altLang="ru-RU" sz="2800" b="1" i="1" smtClean="0">
                <a:solidFill>
                  <a:schemeClr val="hlink"/>
                </a:solidFill>
              </a:rPr>
              <a:t>Проектирование информационной системы службы информационных технологий </a:t>
            </a:r>
            <a:r>
              <a:rPr lang="en-US" altLang="ru-RU" sz="2800" b="1" i="1" smtClean="0">
                <a:solidFill>
                  <a:schemeClr val="hlink"/>
                </a:solidFill>
              </a:rPr>
              <a:t>(</a:t>
            </a:r>
            <a:r>
              <a:rPr lang="ru-RU" altLang="ru-RU" sz="2800" b="1" i="1" smtClean="0">
                <a:solidFill>
                  <a:schemeClr val="hlink"/>
                </a:solidFill>
              </a:rPr>
              <a:t>на примере группы технического обслуживания средств АТ и ОТ)</a:t>
            </a:r>
            <a:endParaRPr lang="ru-RU" altLang="ru-RU" sz="4400" smtClean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403350" y="3933825"/>
            <a:ext cx="6858000" cy="1600200"/>
          </a:xfrm>
        </p:spPr>
        <p:txBody>
          <a:bodyPr/>
          <a:lstStyle/>
          <a:p>
            <a:pPr eaLnBrk="1" hangingPunct="1"/>
            <a:r>
              <a:rPr lang="ru-RU" altLang="ru-RU" smtClean="0"/>
              <a:t>Автор: Васин А.В. Гр.П-212</a:t>
            </a:r>
          </a:p>
          <a:p>
            <a:pPr eaLnBrk="1" hangingPunct="1"/>
            <a:r>
              <a:rPr lang="ru-RU" altLang="ru-RU" smtClean="0"/>
              <a:t>Руководитель: Федорова О.В.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ru-RU" altLang="ru-RU" smtClean="0"/>
              <a:t>Заключение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Wingdings" panose="05000000000000000000" pitchFamily="2" charset="2"/>
              <a:buNone/>
            </a:pPr>
            <a:r>
              <a:rPr lang="ru-RU" altLang="ru-RU" smtClean="0"/>
              <a:t>     	 Мы считаем, что успешное ведение бизнеса или выполнение общественных миссий зависят от того, как работает поддерживающее их экономическая информационная система, поэтому необходимо широко использовать в проектировании новый программный продукт </a:t>
            </a:r>
            <a:r>
              <a:rPr lang="en-US" altLang="ru-RU" smtClean="0"/>
              <a:t>Rational Rose</a:t>
            </a:r>
            <a:r>
              <a:rPr lang="ru-RU" altLang="ru-RU" smtClean="0"/>
              <a:t>, для более эффективного управления создаваемого проекта. 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ru-RU" altLang="ru-RU" sz="3800" smtClean="0"/>
              <a:t>Цель проектирования дипломной работы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Wingdings" panose="05000000000000000000" pitchFamily="2" charset="2"/>
              <a:buNone/>
            </a:pPr>
            <a:r>
              <a:rPr lang="ru-RU" altLang="ru-RU" smtClean="0">
                <a:solidFill>
                  <a:schemeClr val="accent2"/>
                </a:solidFill>
              </a:rPr>
              <a:t>   		</a:t>
            </a:r>
            <a:r>
              <a:rPr lang="ru-RU" altLang="ru-RU" smtClean="0"/>
              <a:t>Разработать модель экономической информационной системы службы информационных технологий Приволжских электрических сетей с использованием структурного и объектно-ориентированного подходов.</a:t>
            </a:r>
            <a:endParaRPr lang="ru-RU" altLang="ru-RU" smtClean="0">
              <a:solidFill>
                <a:schemeClr val="accent2"/>
              </a:solidFill>
            </a:endParaRPr>
          </a:p>
          <a:p>
            <a:pPr eaLnBrk="1" hangingPunct="1">
              <a:buFont typeface="Wingdings" panose="05000000000000000000" pitchFamily="2" charset="2"/>
              <a:buNone/>
            </a:pPr>
            <a:endParaRPr lang="ru-RU" altLang="ru-RU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ru-RU" altLang="ru-RU" smtClean="0"/>
              <a:t>Постановка задачи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/>
            <a:r>
              <a:rPr lang="ru-RU" altLang="ru-RU" smtClean="0"/>
              <a:t>Изучить и проанализировать литературу и другие информационные источники по данной проблеме. </a:t>
            </a:r>
          </a:p>
          <a:p>
            <a:pPr eaLnBrk="1" hangingPunct="1"/>
            <a:r>
              <a:rPr lang="ru-RU" altLang="ru-RU" smtClean="0"/>
              <a:t>Разработать ЭИС Электрических сетей с использованием структурного и объектно-ориентированного подхода средствами </a:t>
            </a:r>
            <a:r>
              <a:rPr lang="en-US" altLang="ru-RU" smtClean="0"/>
              <a:t>Rational Rose</a:t>
            </a:r>
            <a:r>
              <a:rPr lang="ru-RU" altLang="ru-RU" smtClean="0"/>
              <a:t>. </a:t>
            </a:r>
          </a:p>
          <a:p>
            <a:pPr eaLnBrk="1" hangingPunct="1"/>
            <a:r>
              <a:rPr lang="ru-RU" altLang="ru-RU" smtClean="0"/>
              <a:t>Произвести экономический расчет эффективности разработки проекта.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ru-RU" altLang="ru-RU" smtClean="0"/>
              <a:t>Теоретические основы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marL="533400" indent="-533400" eaLnBrk="1" hangingPunct="1"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ru-RU" altLang="ru-RU" sz="2000" smtClean="0"/>
              <a:t>                                   Методология </a:t>
            </a:r>
            <a:r>
              <a:rPr lang="en-US" altLang="ru-RU" sz="2000" smtClean="0"/>
              <a:t>RUP</a:t>
            </a:r>
          </a:p>
          <a:p>
            <a:pPr marL="533400" indent="-533400" eaLnBrk="1" hangingPunct="1">
              <a:lnSpc>
                <a:spcPct val="90000"/>
              </a:lnSpc>
            </a:pPr>
            <a:r>
              <a:rPr lang="ru-RU" altLang="ru-RU" sz="2000" smtClean="0"/>
              <a:t>Выпускать программное обеспечение, пользуясь принципом промышленного подхода. </a:t>
            </a:r>
            <a:endParaRPr lang="en-US" altLang="ru-RU" sz="2000" smtClean="0"/>
          </a:p>
          <a:p>
            <a:pPr marL="533400" indent="-533400" eaLnBrk="1" hangingPunct="1">
              <a:lnSpc>
                <a:spcPct val="90000"/>
              </a:lnSpc>
            </a:pPr>
            <a:r>
              <a:rPr lang="ru-RU" altLang="ru-RU" sz="2000" smtClean="0"/>
              <a:t>Привлечение квалифицированных специалистов. </a:t>
            </a:r>
            <a:endParaRPr lang="en-US" altLang="ru-RU" sz="2000" smtClean="0"/>
          </a:p>
          <a:p>
            <a:pPr marL="533400" indent="-533400" eaLnBrk="1" hangingPunct="1">
              <a:lnSpc>
                <a:spcPct val="90000"/>
              </a:lnSpc>
            </a:pPr>
            <a:r>
              <a:rPr lang="ru-RU" altLang="ru-RU" sz="2000" smtClean="0"/>
              <a:t>Использовать итеративную разработку вместо каскадной</a:t>
            </a:r>
            <a:r>
              <a:rPr lang="en-US" altLang="ru-RU" sz="2000" smtClean="0"/>
              <a:t>.</a:t>
            </a:r>
          </a:p>
          <a:p>
            <a:pPr marL="533400" indent="-533400" eaLnBrk="1" hangingPunct="1">
              <a:lnSpc>
                <a:spcPct val="90000"/>
              </a:lnSpc>
            </a:pPr>
            <a:r>
              <a:rPr lang="ru-RU" altLang="ru-RU" sz="2000" smtClean="0"/>
              <a:t>Мощная система контроля управления требованиями</a:t>
            </a:r>
            <a:r>
              <a:rPr lang="en-US" altLang="ru-RU" sz="2000" smtClean="0"/>
              <a:t>.</a:t>
            </a:r>
          </a:p>
          <a:p>
            <a:pPr marL="533400" indent="-533400" eaLnBrk="1" hangingPunct="1">
              <a:lnSpc>
                <a:spcPct val="90000"/>
              </a:lnSpc>
            </a:pPr>
            <a:r>
              <a:rPr lang="ru-RU" altLang="ru-RU" sz="2000" smtClean="0"/>
              <a:t>Полный контроль проекта посредством создания специальных архивов. </a:t>
            </a:r>
            <a:endParaRPr lang="en-US" altLang="ru-RU" sz="2000" smtClean="0"/>
          </a:p>
          <a:p>
            <a:pPr marL="533400" indent="-533400" eaLnBrk="1" hangingPunct="1">
              <a:lnSpc>
                <a:spcPct val="90000"/>
              </a:lnSpc>
            </a:pPr>
            <a:r>
              <a:rPr lang="ru-RU" altLang="ru-RU" sz="2000" smtClean="0"/>
              <a:t>Использование визуального моделирования</a:t>
            </a:r>
            <a:r>
              <a:rPr lang="en-US" altLang="ru-RU" sz="2000" smtClean="0"/>
              <a:t>. </a:t>
            </a:r>
          </a:p>
          <a:p>
            <a:pPr marL="533400" indent="-533400" eaLnBrk="1" hangingPunct="1">
              <a:lnSpc>
                <a:spcPct val="90000"/>
              </a:lnSpc>
            </a:pPr>
            <a:r>
              <a:rPr lang="ru-RU" altLang="ru-RU" sz="2000" smtClean="0"/>
              <a:t>Применение</a:t>
            </a:r>
            <a:r>
              <a:rPr lang="en-US" altLang="ru-RU" sz="2000" smtClean="0"/>
              <a:t> </a:t>
            </a:r>
            <a:r>
              <a:rPr lang="ru-RU" altLang="ru-RU" sz="2000" smtClean="0"/>
              <a:t>механизмов</a:t>
            </a:r>
            <a:r>
              <a:rPr lang="en-US" altLang="ru-RU" sz="2000" smtClean="0"/>
              <a:t> </a:t>
            </a:r>
            <a:r>
              <a:rPr lang="ru-RU" altLang="ru-RU" sz="2000" smtClean="0"/>
              <a:t>Объектно-ориентированного мышления и подхода</a:t>
            </a:r>
            <a:r>
              <a:rPr lang="en-US" altLang="ru-RU" sz="2000" smtClean="0"/>
              <a:t>.</a:t>
            </a:r>
          </a:p>
          <a:p>
            <a:pPr marL="533400" indent="-533400" eaLnBrk="1" hangingPunct="1">
              <a:lnSpc>
                <a:spcPct val="90000"/>
              </a:lnSpc>
            </a:pPr>
            <a:r>
              <a:rPr lang="ru-RU" altLang="ru-RU" sz="2000" smtClean="0"/>
              <a:t>Унифицированный документооборот</a:t>
            </a:r>
            <a:r>
              <a:rPr lang="en-US" altLang="ru-RU" sz="2000" smtClean="0"/>
              <a:t>.</a:t>
            </a:r>
            <a:r>
              <a:rPr lang="ru-RU" altLang="ru-RU" sz="2000" smtClean="0"/>
              <a:t>    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ru-RU" altLang="ru-RU" smtClean="0"/>
              <a:t>Теоретические основы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Wingdings" panose="05000000000000000000" pitchFamily="2" charset="2"/>
              <a:buNone/>
            </a:pPr>
            <a:r>
              <a:rPr lang="ru-RU" altLang="ru-RU" smtClean="0"/>
              <a:t>   		Методология </a:t>
            </a:r>
            <a:r>
              <a:rPr lang="en-US" altLang="ru-RU" smtClean="0"/>
              <a:t>RUP</a:t>
            </a:r>
            <a:r>
              <a:rPr lang="ru-RU" altLang="ru-RU" smtClean="0"/>
              <a:t> направлена на реализацию - реинжиниринга- это радикальное перепроектирование бизнес-процессов предприятий для достижения улучшений показателей их деятельности: стоимости, качества, сервиса, темпов развития на базе новых информационных технологий.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>
          <a:xfrm>
            <a:off x="900113" y="260350"/>
            <a:ext cx="7772400" cy="1143000"/>
          </a:xfrm>
        </p:spPr>
        <p:txBody>
          <a:bodyPr/>
          <a:lstStyle/>
          <a:p>
            <a:pPr algn="ctr" eaLnBrk="1" hangingPunct="1"/>
            <a:r>
              <a:rPr lang="ru-RU" altLang="ru-RU" sz="3800" smtClean="0"/>
              <a:t>Использование ЭИС </a:t>
            </a:r>
            <a:r>
              <a:rPr lang="en-US" altLang="ru-RU" sz="3800" smtClean="0"/>
              <a:t>“</a:t>
            </a:r>
            <a:r>
              <a:rPr lang="ru-RU" altLang="ru-RU" sz="3800" smtClean="0"/>
              <a:t>Парус</a:t>
            </a:r>
            <a:r>
              <a:rPr lang="en-US" altLang="ru-RU" sz="3800" smtClean="0"/>
              <a:t>”</a:t>
            </a:r>
            <a:r>
              <a:rPr lang="ru-RU" altLang="ru-RU" sz="3800" smtClean="0"/>
              <a:t> в Приволжских электрических сетях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buFont typeface="Wingdings" panose="05000000000000000000" pitchFamily="2" charset="2"/>
              <a:buNone/>
            </a:pPr>
            <a:r>
              <a:rPr lang="ru-RU" altLang="ru-RU" smtClean="0"/>
              <a:t>		Парус обеспечивает построение информационной системы управления финансовыми и материальными потоками, ремонтами и техническим обслуживанием оборудования, внутренним документооборотом и кадрами в Приволжских электрических сетях.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ru-RU" altLang="ru-RU" sz="3800" smtClean="0"/>
              <a:t>Применение структурного подхода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ru-RU" altLang="ru-RU" sz="2000" smtClean="0"/>
              <a:t>     	Система описывается в терминах иерархии ее функций и передачи информации между отдельными функциональными элементами. Система разбивается на функциональные подсистемы, которые в свою очередь делятся на задачи, а задачи разбиваются на процедуры. В структурном подходе к анализу и проектированию используют группы средств, описывающих функциональную структуру системы и отношения между данными. Каждой группе средств соответствуют определенные виды моделей (диаграмм). В нашей квалификационной работе мы использовали: </a:t>
            </a:r>
          </a:p>
          <a:p>
            <a:pPr eaLnBrk="1" hangingPunct="1"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ru-RU" altLang="ru-RU" sz="2000" smtClean="0"/>
              <a:t>     1.  </a:t>
            </a:r>
            <a:r>
              <a:rPr lang="en-US" altLang="ru-RU" sz="2000" smtClean="0"/>
              <a:t>DFD</a:t>
            </a:r>
            <a:r>
              <a:rPr lang="ru-RU" altLang="ru-RU" sz="2000" smtClean="0"/>
              <a:t> – диаграммы потоков данных</a:t>
            </a:r>
            <a:endParaRPr lang="en-US" altLang="ru-RU" sz="2000" smtClean="0"/>
          </a:p>
          <a:p>
            <a:pPr eaLnBrk="1" hangingPunct="1"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ru-RU" altLang="ru-RU" sz="2000" smtClean="0"/>
              <a:t>     2.  </a:t>
            </a:r>
            <a:r>
              <a:rPr lang="en-US" altLang="ru-RU" sz="2000" smtClean="0"/>
              <a:t>ERD</a:t>
            </a:r>
            <a:r>
              <a:rPr lang="ru-RU" altLang="ru-RU" sz="2000" smtClean="0"/>
              <a:t> - диаграммы “сущность-связь”</a:t>
            </a:r>
          </a:p>
          <a:p>
            <a:pPr eaLnBrk="1" hangingPunct="1"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ru-RU" altLang="ru-RU" sz="2000" smtClean="0"/>
              <a:t>     </a:t>
            </a:r>
            <a:r>
              <a:rPr lang="ru-RU" altLang="ru-RU" sz="2000" smtClean="0">
                <a:hlinkClick r:id="rId2" action="ppaction://hlinkfile"/>
              </a:rPr>
              <a:t>диаграммы структурного подхода.doc</a:t>
            </a:r>
            <a:endParaRPr lang="ru-RU" altLang="ru-RU" sz="20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ru-RU" altLang="ru-RU" sz="3800" smtClean="0">
                <a:solidFill>
                  <a:schemeClr val="tx1"/>
                </a:solidFill>
              </a:rPr>
              <a:t>Применение объектно-ориентированного подхода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90000"/>
              </a:lnSpc>
              <a:buFont typeface="Wingdings" panose="05000000000000000000" pitchFamily="2" charset="2"/>
              <a:buNone/>
            </a:pPr>
            <a:r>
              <a:rPr lang="ru-RU" altLang="ru-RU" sz="2400" smtClean="0"/>
              <a:t>    		В этом подходе применяется язык </a:t>
            </a:r>
            <a:r>
              <a:rPr lang="en-US" altLang="ru-RU" sz="2400" smtClean="0"/>
              <a:t>UML</a:t>
            </a:r>
            <a:r>
              <a:rPr lang="ru-RU" altLang="ru-RU" sz="2400" smtClean="0"/>
              <a:t>, который представляет собой язык определения, проектирования и документирования программных систем, организационно-экономических систем. </a:t>
            </a:r>
            <a:r>
              <a:rPr lang="en-US" altLang="ru-RU" sz="2400" smtClean="0"/>
              <a:t>UML</a:t>
            </a:r>
            <a:r>
              <a:rPr lang="ru-RU" altLang="ru-RU" sz="2400" smtClean="0"/>
              <a:t> содержит следующий набор диаграмм для моделирования:</a:t>
            </a:r>
          </a:p>
          <a:p>
            <a:pPr eaLnBrk="1" hangingPunct="1">
              <a:lnSpc>
                <a:spcPct val="90000"/>
              </a:lnSpc>
            </a:pPr>
            <a:r>
              <a:rPr lang="ru-RU" altLang="ru-RU" sz="2400" smtClean="0"/>
              <a:t>Диаграммы вариантов использования</a:t>
            </a:r>
          </a:p>
          <a:p>
            <a:pPr eaLnBrk="1" hangingPunct="1">
              <a:lnSpc>
                <a:spcPct val="90000"/>
              </a:lnSpc>
            </a:pPr>
            <a:r>
              <a:rPr lang="ru-RU" altLang="ru-RU" sz="2400" smtClean="0"/>
              <a:t>Диаграммы классов</a:t>
            </a:r>
          </a:p>
          <a:p>
            <a:pPr eaLnBrk="1" hangingPunct="1">
              <a:lnSpc>
                <a:spcPct val="90000"/>
              </a:lnSpc>
            </a:pPr>
            <a:r>
              <a:rPr lang="ru-RU" altLang="ru-RU" sz="2400" smtClean="0"/>
              <a:t>Диаграммы последовательности</a:t>
            </a:r>
          </a:p>
          <a:p>
            <a:pPr eaLnBrk="1" hangingPunct="1">
              <a:lnSpc>
                <a:spcPct val="90000"/>
              </a:lnSpc>
            </a:pPr>
            <a:r>
              <a:rPr lang="ru-RU" altLang="ru-RU" sz="2400" smtClean="0"/>
              <a:t>Диаграммы пакетов</a:t>
            </a:r>
          </a:p>
          <a:p>
            <a:pPr eaLnBrk="1" hangingPunct="1">
              <a:lnSpc>
                <a:spcPct val="90000"/>
              </a:lnSpc>
            </a:pPr>
            <a:r>
              <a:rPr lang="ru-RU" altLang="ru-RU" sz="2400" smtClean="0"/>
              <a:t>Диаграммы процессов</a:t>
            </a:r>
          </a:p>
          <a:p>
            <a:pPr eaLnBrk="1" hangingPunct="1">
              <a:lnSpc>
                <a:spcPct val="90000"/>
              </a:lnSpc>
            </a:pPr>
            <a:r>
              <a:rPr lang="ru-RU" altLang="ru-RU" sz="2400" smtClean="0">
                <a:hlinkClick r:id="rId2" action="ppaction://hlinkfile"/>
              </a:rPr>
              <a:t>Диаграммы ООП.doc</a:t>
            </a:r>
            <a:endParaRPr lang="ru-RU" altLang="ru-RU" sz="24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 algn="ctr" eaLnBrk="1" hangingPunct="1"/>
            <a:r>
              <a:rPr lang="ru-RU" altLang="ru-RU" smtClean="0">
                <a:solidFill>
                  <a:schemeClr val="tx1"/>
                </a:solidFill>
              </a:rPr>
              <a:t>Заключение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eaLnBrk="1" hangingPunct="1">
              <a:lnSpc>
                <a:spcPct val="80000"/>
              </a:lnSpc>
              <a:buFont typeface="Wingdings" panose="05000000000000000000" pitchFamily="2" charset="2"/>
              <a:buNone/>
            </a:pPr>
            <a:r>
              <a:rPr lang="ru-RU" altLang="ru-RU" sz="1800" smtClean="0"/>
              <a:t>       	</a:t>
            </a:r>
            <a:r>
              <a:rPr lang="ru-RU" altLang="ru-RU" sz="2400" smtClean="0"/>
              <a:t>В дипломной работе мы спроектировали экономическую информационную систему работы службы информационных технологий Приволжских электрических сетей. Система была спроектирована для того, чтобы автоматизировать и сделать работу службы ИТ более эффективней в управлении. Разработанная  модель может быть использована при реализации процессов реинжениринга в отделе службы информационных технологий  Приволжских электрических сетей. Провели подробную декомпозицию системы, с учетом задач, решаемых отделом СИТ ПЭС. Моделирование данных  проведено с учетом функционирующей на предприятии ЭИС «Парус».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Слои">
  <a:themeElements>
    <a:clrScheme name="Слои 6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E"/>
      </a:accent3>
      <a:accent4>
        <a:srgbClr val="000000"/>
      </a:accent4>
      <a:accent5>
        <a:srgbClr val="E2E2CA"/>
      </a:accent5>
      <a:accent6>
        <a:srgbClr val="E70000"/>
      </a:accent6>
      <a:hlink>
        <a:srgbClr val="990033"/>
      </a:hlink>
      <a:folHlink>
        <a:srgbClr val="B2B2B2"/>
      </a:folHlink>
    </a:clrScheme>
    <a:fontScheme name="Слои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Слои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200</TotalTime>
  <Words>144</Words>
  <Application>Microsoft Office PowerPoint</Application>
  <PresentationFormat>Экран (4:3)</PresentationFormat>
  <Paragraphs>40</Paragraphs>
  <Slides>10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5" baseType="lpstr">
      <vt:lpstr>Arial</vt:lpstr>
      <vt:lpstr>Times New Roman</vt:lpstr>
      <vt:lpstr>Wingdings</vt:lpstr>
      <vt:lpstr>Calibri</vt:lpstr>
      <vt:lpstr>Слои</vt:lpstr>
      <vt:lpstr>Проектирование информационной системы службы информационных технологий (на примере группы технического обслуживания средств АТ и ОТ)</vt:lpstr>
      <vt:lpstr>Цель проектирования дипломной работы</vt:lpstr>
      <vt:lpstr>Постановка задачи</vt:lpstr>
      <vt:lpstr>Теоретические основы</vt:lpstr>
      <vt:lpstr>Теоретические основы</vt:lpstr>
      <vt:lpstr>Использование ЭИС “Парус” в Приволжских электрических сетях</vt:lpstr>
      <vt:lpstr>Применение структурного подхода</vt:lpstr>
      <vt:lpstr>Применение объектно-ориентированного подхода</vt:lpstr>
      <vt:lpstr>Заключение</vt:lpstr>
      <vt:lpstr>Заключение</vt:lpstr>
    </vt:vector>
  </TitlesOfParts>
  <Company>tisbi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Проектирование ЭИС</dc:title>
  <dc:creator>OVFedorova</dc:creator>
  <cp:lastModifiedBy>admin</cp:lastModifiedBy>
  <cp:revision>45</cp:revision>
  <dcterms:created xsi:type="dcterms:W3CDTF">2007-04-24T07:30:31Z</dcterms:created>
  <dcterms:modified xsi:type="dcterms:W3CDTF">2015-04-08T16:35:09Z</dcterms:modified>
</cp:coreProperties>
</file>

<file path=docProps/thumbnail.jpeg>
</file>